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82" r:id="rId5"/>
    <p:sldId id="289" r:id="rId6"/>
    <p:sldId id="261" r:id="rId7"/>
    <p:sldId id="274" r:id="rId8"/>
    <p:sldId id="290" r:id="rId9"/>
    <p:sldId id="291" r:id="rId10"/>
    <p:sldId id="279" r:id="rId11"/>
    <p:sldId id="265" r:id="rId12"/>
    <p:sldId id="275" r:id="rId13"/>
    <p:sldId id="266" r:id="rId14"/>
    <p:sldId id="277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A66C-23D7-4DDC-91C0-8DB91AA0208B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F326-6084-45BD-A445-660ED1F9FA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8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2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0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8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8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10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351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60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59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6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60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8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0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0295" y="1539002"/>
            <a:ext cx="7993865" cy="3779995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br>
              <a:rPr lang="fr-FR" sz="36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sz="3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br>
              <a:rPr lang="fr-FR" sz="36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892" y="5682213"/>
            <a:ext cx="1856537" cy="624184"/>
          </a:xfrm>
        </p:spPr>
        <p:txBody>
          <a:bodyPr anchor="t">
            <a:normAutofit/>
          </a:bodyPr>
          <a:lstStyle/>
          <a:p>
            <a:pPr algn="r"/>
            <a:r>
              <a:rPr lang="fr-FR" sz="20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1C39B1AF-81FE-47D2-855A-48B6C749B3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19314" y="248328"/>
            <a:ext cx="2218132" cy="22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3B8EA-EAC8-4B47-83F4-2202934D08CD}"/>
              </a:ext>
            </a:extLst>
          </p:cNvPr>
          <p:cNvSpPr txBox="1"/>
          <p:nvPr/>
        </p:nvSpPr>
        <p:spPr>
          <a:xfrm>
            <a:off x="-1136542" y="6306397"/>
            <a:ext cx="449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57636" y="430291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0" t="43657" r="19451" b="32039"/>
          <a:stretch/>
        </p:blipFill>
        <p:spPr>
          <a:xfrm>
            <a:off x="5454087" y="1021575"/>
            <a:ext cx="6180277" cy="170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502296" y="5214243"/>
            <a:ext cx="6406504" cy="121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/>
              <a:t>I</a:t>
            </a:r>
            <a:r>
              <a:rPr lang="fr-FR" b="1" dirty="0">
                <a:latin typeface="Slack-Lato"/>
              </a:rPr>
              <a:t>nsights: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Scheduled Castes &amp; Tribes (</a:t>
            </a:r>
            <a:r>
              <a:rPr lang="fr-FR" b="1" dirty="0" err="1">
                <a:latin typeface="Slack-Lato"/>
              </a:rPr>
              <a:t>respectively</a:t>
            </a:r>
            <a:r>
              <a:rPr lang="fr-FR" b="1" dirty="0">
                <a:latin typeface="Slack-Lato"/>
              </a:rPr>
              <a:t> 67% and 61%) (and Others </a:t>
            </a:r>
            <a:r>
              <a:rPr lang="fr-FR" b="1" dirty="0" err="1">
                <a:latin typeface="Slack-Lato"/>
              </a:rPr>
              <a:t>mainly</a:t>
            </a:r>
            <a:r>
              <a:rPr lang="fr-FR" b="1" dirty="0">
                <a:latin typeface="Slack-Lato"/>
              </a:rPr>
              <a:t> in cluster0)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b="1" dirty="0">
                <a:latin typeface="Slack-Lato"/>
              </a:rPr>
              <a:t>More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(59% of </a:t>
            </a:r>
            <a:r>
              <a:rPr lang="fr-FR" b="1" dirty="0" err="1">
                <a:latin typeface="Slack-Lato"/>
              </a:rPr>
              <a:t>muslims</a:t>
            </a:r>
            <a:r>
              <a:rPr lang="fr-FR" b="1" dirty="0">
                <a:latin typeface="Slack-Lato"/>
              </a:rPr>
              <a:t> in cluster1)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t="45652" r="36461" b="13306"/>
          <a:stretch/>
        </p:blipFill>
        <p:spPr>
          <a:xfrm>
            <a:off x="557637" y="1089092"/>
            <a:ext cx="4664561" cy="2705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46091" r="36831" b="13168"/>
          <a:stretch/>
        </p:blipFill>
        <p:spPr>
          <a:xfrm>
            <a:off x="6442834" y="3257658"/>
            <a:ext cx="5246871" cy="3029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3" t="44335" r="12305" b="34815"/>
          <a:stretch/>
        </p:blipFill>
        <p:spPr>
          <a:xfrm>
            <a:off x="502297" y="3924600"/>
            <a:ext cx="5631071" cy="11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A4402-DDA4-433B-A8A2-BCF045DB6F8F}"/>
              </a:ext>
            </a:extLst>
          </p:cNvPr>
          <p:cNvSpPr txBox="1"/>
          <p:nvPr/>
        </p:nvSpPr>
        <p:spPr>
          <a:xfrm>
            <a:off x="5222198" y="560451"/>
            <a:ext cx="185807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33" b="1" dirty="0">
                <a:solidFill>
                  <a:srgbClr val="2DC5FA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2" t="11073" r="38327" b="55671"/>
          <a:stretch/>
        </p:blipFill>
        <p:spPr>
          <a:xfrm>
            <a:off x="7486049" y="1202987"/>
            <a:ext cx="2739435" cy="307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6096000" y="5068295"/>
            <a:ext cx="444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Cluster1: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money,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, </a:t>
            </a:r>
          </a:p>
          <a:p>
            <a:r>
              <a:rPr lang="fr-FR" b="1" dirty="0">
                <a:latin typeface="Slack-Lato"/>
              </a:rPr>
              <a:t>More rural, </a:t>
            </a:r>
            <a:r>
              <a:rPr lang="fr-FR" b="1" dirty="0" err="1">
                <a:latin typeface="Slack-Lato"/>
              </a:rPr>
              <a:t>with</a:t>
            </a:r>
            <a:r>
              <a:rPr lang="fr-FR" b="1" dirty="0">
                <a:latin typeface="Slack-Lato"/>
              </a:rPr>
              <a:t> ration </a:t>
            </a:r>
            <a:r>
              <a:rPr lang="fr-FR" b="1" dirty="0" err="1">
                <a:latin typeface="Slack-Lato"/>
              </a:rPr>
              <a:t>card</a:t>
            </a:r>
            <a:endParaRPr lang="fr-FR" b="1" dirty="0">
              <a:latin typeface="Slack-Lato"/>
            </a:endParaRPr>
          </a:p>
          <a:p>
            <a:endParaRPr lang="fr-FR" sz="24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1073" r="57521" b="54012"/>
          <a:stretch/>
        </p:blipFill>
        <p:spPr>
          <a:xfrm>
            <a:off x="1031491" y="4477499"/>
            <a:ext cx="2599025" cy="219725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49848" r="39056" b="15940"/>
          <a:stretch/>
        </p:blipFill>
        <p:spPr>
          <a:xfrm>
            <a:off x="923003" y="1379740"/>
            <a:ext cx="5996040" cy="28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8" t="47407" r="33538" b="12713"/>
          <a:stretch/>
        </p:blipFill>
        <p:spPr>
          <a:xfrm>
            <a:off x="8003673" y="2400006"/>
            <a:ext cx="4016463" cy="2057987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776711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37750" r="35733" b="21208"/>
          <a:stretch/>
        </p:blipFill>
        <p:spPr>
          <a:xfrm>
            <a:off x="776711" y="1256177"/>
            <a:ext cx="4416179" cy="249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776711" y="4200383"/>
            <a:ext cx="9235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Slack-Lato"/>
              </a:rPr>
              <a:t>The main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seems</a:t>
            </a:r>
            <a:r>
              <a:rPr lang="fr-FR" b="1" dirty="0">
                <a:latin typeface="Slack-Lato"/>
              </a:rPr>
              <a:t> to </a:t>
            </a:r>
            <a:r>
              <a:rPr lang="fr-FR" b="1" dirty="0" err="1">
                <a:latin typeface="Slack-Lato"/>
              </a:rPr>
              <a:t>be</a:t>
            </a:r>
            <a:r>
              <a:rPr lang="fr-FR" b="1" dirty="0">
                <a:latin typeface="Slack-Lato"/>
              </a:rPr>
              <a:t>  </a:t>
            </a:r>
            <a:r>
              <a:rPr lang="fr-FR" b="1" dirty="0" err="1">
                <a:latin typeface="Slack-Lato"/>
              </a:rPr>
              <a:t>based</a:t>
            </a:r>
            <a:r>
              <a:rPr lang="fr-FR" b="1" dirty="0">
                <a:latin typeface="Slack-Lato"/>
              </a:rPr>
              <a:t> on </a:t>
            </a:r>
            <a:r>
              <a:rPr lang="fr-FR" b="1" dirty="0" err="1">
                <a:latin typeface="Slack-Lato"/>
              </a:rPr>
              <a:t>level</a:t>
            </a:r>
            <a:r>
              <a:rPr lang="fr-FR" b="1" dirty="0">
                <a:latin typeface="Slack-Lato"/>
              </a:rPr>
              <a:t> of revenue. 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Religion &amp;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are not a </a:t>
            </a:r>
            <a:r>
              <a:rPr lang="fr-FR" b="1" dirty="0" err="1">
                <a:latin typeface="Slack-Lato"/>
              </a:rPr>
              <a:t>criteria</a:t>
            </a:r>
            <a:r>
              <a:rPr lang="fr-FR" b="1" dirty="0">
                <a:latin typeface="Slack-Lato"/>
              </a:rPr>
              <a:t>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–</a:t>
            </a:r>
          </a:p>
          <a:p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we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can’t</a:t>
            </a:r>
            <a:r>
              <a:rPr lang="fr-FR" b="1" dirty="0">
                <a:latin typeface="Slack-Lato"/>
              </a:rPr>
              <a:t> not affect </a:t>
            </a:r>
            <a:r>
              <a:rPr lang="fr-FR" b="1" dirty="0" err="1">
                <a:latin typeface="Slack-Lato"/>
              </a:rPr>
              <a:t>special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to a religion/a 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, </a:t>
            </a:r>
            <a:r>
              <a:rPr lang="fr-FR" b="1" dirty="0" err="1">
                <a:latin typeface="Slack-Lato"/>
              </a:rPr>
              <a:t>independently</a:t>
            </a:r>
            <a:r>
              <a:rPr lang="fr-FR" b="1" dirty="0">
                <a:latin typeface="Slack-Lato"/>
              </a:rPr>
              <a:t> of revenue</a:t>
            </a: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</a:rPr>
              <a:t>But the </a:t>
            </a:r>
            <a:r>
              <a:rPr lang="fr-FR" b="1" dirty="0" err="1">
                <a:latin typeface="Slack-Lato"/>
              </a:rPr>
              <a:t>poorer</a:t>
            </a:r>
            <a:r>
              <a:rPr lang="fr-FR" b="1" dirty="0">
                <a:latin typeface="Slack-Lato"/>
              </a:rPr>
              <a:t> and the one </a:t>
            </a:r>
            <a:r>
              <a:rPr lang="fr-FR" b="1" dirty="0" err="1">
                <a:latin typeface="Slack-Lato"/>
              </a:rPr>
              <a:t>who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eats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less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majority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from</a:t>
            </a:r>
            <a:r>
              <a:rPr lang="fr-FR" b="1" dirty="0">
                <a:latin typeface="Slack-Lato"/>
              </a:rPr>
              <a:t> scheduled caste, Tribes, have islam as religion and </a:t>
            </a:r>
            <a:r>
              <a:rPr lang="fr-FR" b="1" dirty="0" err="1">
                <a:latin typeface="Slack-Lato"/>
              </a:rPr>
              <a:t>lives</a:t>
            </a:r>
            <a:r>
              <a:rPr lang="fr-FR" b="1" dirty="0">
                <a:latin typeface="Slack-Lato"/>
              </a:rPr>
              <a:t> in rural </a:t>
            </a:r>
            <a:r>
              <a:rPr lang="fr-FR" b="1" dirty="0" err="1">
                <a:latin typeface="Slack-Lato"/>
              </a:rPr>
              <a:t>sector</a:t>
            </a:r>
            <a:endParaRPr lang="fr-FR" b="1" dirty="0">
              <a:latin typeface="Slack-Lato"/>
            </a:endParaRPr>
          </a:p>
          <a:p>
            <a:endParaRPr lang="fr-FR" b="1" dirty="0">
              <a:latin typeface="Slack-Lato"/>
            </a:endParaRPr>
          </a:p>
          <a:p>
            <a:r>
              <a:rPr lang="fr-FR" b="1" dirty="0">
                <a:latin typeface="Slack-Lato"/>
                <a:sym typeface="Wingdings" panose="05000000000000000000" pitchFamily="2" charset="2"/>
              </a:rPr>
              <a:t> </a:t>
            </a:r>
            <a:r>
              <a:rPr lang="fr-FR" b="1" dirty="0">
                <a:latin typeface="Slack-Lato"/>
              </a:rPr>
              <a:t>There </a:t>
            </a:r>
            <a:r>
              <a:rPr lang="fr-FR" b="1" dirty="0" err="1">
                <a:latin typeface="Slack-Lato"/>
              </a:rPr>
              <a:t>is</a:t>
            </a:r>
            <a:r>
              <a:rPr lang="fr-FR" b="1" dirty="0">
                <a:latin typeface="Slack-Lato"/>
              </a:rPr>
              <a:t> no </a:t>
            </a:r>
            <a:r>
              <a:rPr lang="fr-FR" b="1" dirty="0" err="1">
                <a:latin typeface="Slack-Lato"/>
              </a:rPr>
              <a:t>difference</a:t>
            </a:r>
            <a:r>
              <a:rPr lang="fr-FR" b="1" dirty="0">
                <a:latin typeface="Slack-Lato"/>
              </a:rPr>
              <a:t> of the structure of </a:t>
            </a:r>
            <a:r>
              <a:rPr lang="fr-FR" b="1" dirty="0" err="1">
                <a:latin typeface="Slack-Lato"/>
              </a:rPr>
              <a:t>food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consumption</a:t>
            </a:r>
            <a:r>
              <a:rPr lang="fr-FR" b="1" dirty="0">
                <a:latin typeface="Slack-Lato"/>
              </a:rPr>
              <a:t> </a:t>
            </a:r>
            <a:r>
              <a:rPr lang="fr-FR" b="1" dirty="0" err="1">
                <a:latin typeface="Slack-Lato"/>
              </a:rPr>
              <a:t>related</a:t>
            </a:r>
            <a:r>
              <a:rPr lang="fr-FR" b="1" dirty="0">
                <a:latin typeface="Slack-Lato"/>
              </a:rPr>
              <a:t> on religion/</a:t>
            </a:r>
            <a:r>
              <a:rPr lang="fr-FR" b="1" dirty="0" err="1">
                <a:latin typeface="Slack-Lato"/>
              </a:rPr>
              <a:t>cast</a:t>
            </a:r>
            <a:r>
              <a:rPr lang="fr-FR" b="1" dirty="0">
                <a:latin typeface="Slack-Lato"/>
              </a:rPr>
              <a:t>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0" t="42189" r="28853" b="17932"/>
          <a:stretch/>
        </p:blipFill>
        <p:spPr>
          <a:xfrm>
            <a:off x="5394308" y="0"/>
            <a:ext cx="4929145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71961" y="178233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lang="fr-FR" sz="32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967211" y="3018631"/>
            <a:ext cx="6505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dirty="0"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CB80B-B944-4B7E-B04A-3D45D384C0CF}"/>
              </a:ext>
            </a:extLst>
          </p:cNvPr>
          <p:cNvSpPr txBox="1"/>
          <p:nvPr/>
        </p:nvSpPr>
        <p:spPr>
          <a:xfrm>
            <a:off x="8667751" y="3704429"/>
            <a:ext cx="181927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733" b="1" dirty="0">
                <a:solidFill>
                  <a:srgbClr val="2DC5FA"/>
                </a:solidFill>
                <a:latin typeface="Poppins"/>
                <a:cs typeface="Poppins"/>
                <a:sym typeface="Poppins"/>
              </a:rPr>
              <a:t>Q&amp;A?</a:t>
            </a:r>
            <a:endParaRPr lang="fr-FR" sz="3733" dirty="0"/>
          </a:p>
        </p:txBody>
      </p:sp>
    </p:spTree>
    <p:extLst>
      <p:ext uri="{BB962C8B-B14F-4D97-AF65-F5344CB8AC3E}">
        <p14:creationId xmlns:p14="http://schemas.microsoft.com/office/powerpoint/2010/main" val="4215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895000" y="1229767"/>
            <a:ext cx="6505600" cy="27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Domain: Consumer behaviour in India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  <a:p>
            <a:endParaRPr lang="fr-FR" sz="2000" b="1" dirty="0">
              <a:latin typeface="Poppins"/>
              <a:cs typeface="Poppins"/>
              <a:sym typeface="Poppins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Analyze  the indicators which measures food expenses in taking into account their link with social background. It will permit a better understanding of the consumer, of the quality of life and responsiveness of demand.  </a:t>
            </a:r>
            <a:endParaRPr lang="fr-FR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endParaRPr lang="en-US" sz="2000" dirty="0">
              <a:latin typeface="Slack-Lato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sz="2000" dirty="0">
                <a:latin typeface="Slack-Lato"/>
              </a:rPr>
              <a:t>Keep in mind: there is a political issue: in a context of Hindu nationalism, the religion and casts is used for political purposes in order to divide Indians (the stigmatization is based food consumption)</a:t>
            </a: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lang="en-US" sz="2000" dirty="0">
              <a:latin typeface="Slack-Lato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Slack-Lato"/>
              <a:sym typeface="Poppins Medium"/>
            </a:endParaRPr>
          </a:p>
          <a:p>
            <a:endParaRPr sz="20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776-7176-4EB6-9C21-1F6DB59F2023}"/>
              </a:ext>
            </a:extLst>
          </p:cNvPr>
          <p:cNvSpPr txBox="1"/>
          <p:nvPr/>
        </p:nvSpPr>
        <p:spPr>
          <a:xfrm>
            <a:off x="972885" y="5480483"/>
            <a:ext cx="9601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lack-Lato"/>
              </a:rPr>
              <a:t>The objective of the project is to see whether social characteristics determine consumption behavior or not.</a:t>
            </a:r>
            <a:endParaRPr lang="en-US" sz="2000" dirty="0">
              <a:latin typeface="Slack-Lato"/>
              <a:sym typeface="Poppins"/>
            </a:endParaRPr>
          </a:p>
          <a:p>
            <a:endParaRPr lang="en-US" sz="2000" dirty="0">
              <a:latin typeface="Slack-Lato"/>
              <a:sym typeface="Poppins Medium"/>
            </a:endParaRPr>
          </a:p>
        </p:txBody>
      </p:sp>
      <p:pic>
        <p:nvPicPr>
          <p:cNvPr id="7" name="Picture 4" descr="Rural consumer markets leave cities behind">
            <a:extLst>
              <a:ext uri="{FF2B5EF4-FFF2-40B4-BE49-F238E27FC236}">
                <a16:creationId xmlns:a16="http://schemas.microsoft.com/office/drawing/2014/main" id="{B425CED8-7BF1-4F39-9F8F-504E40F3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7913698" y="900367"/>
            <a:ext cx="3530303" cy="28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8117005" y="846169"/>
            <a:ext cx="3584215" cy="5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2133"/>
              </a:spcAft>
            </a:pPr>
            <a:r>
              <a:rPr lang="en" sz="2000" b="1" dirty="0"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sz="2000" dirty="0">
                <a:latin typeface="Slack-Lato"/>
              </a:rPr>
              <a:t>Socio-Economic/Monitoring Survey of NSS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Title: India - Household Consumer Expenditure, NSS 68th Round : July 2011 - June 2012</a:t>
            </a:r>
          </a:p>
          <a:p>
            <a:r>
              <a:rPr lang="en-US" sz="2000" dirty="0">
                <a:latin typeface="Slack-Lato"/>
              </a:rPr>
              <a:t>(Expenditure during 1 month)</a:t>
            </a:r>
          </a:p>
          <a:p>
            <a:endParaRPr lang="en-US" sz="2000" dirty="0">
              <a:latin typeface="Slack-Lato"/>
            </a:endParaRPr>
          </a:p>
          <a:p>
            <a:r>
              <a:rPr lang="en-US" sz="2000" dirty="0">
                <a:latin typeface="Slack-Lato"/>
              </a:rPr>
              <a:t>From : National Sample Survey Office - Ministry of Statistics and </a:t>
            </a:r>
            <a:r>
              <a:rPr lang="en-US" sz="2000" dirty="0" err="1">
                <a:latin typeface="Slack-Lato"/>
              </a:rPr>
              <a:t>Programme</a:t>
            </a:r>
            <a:r>
              <a:rPr lang="en-US" sz="2000" dirty="0">
                <a:latin typeface="Slack-Lato"/>
              </a:rPr>
              <a:t> Implementation(MOSPI),Government of India.</a:t>
            </a:r>
            <a:endParaRPr sz="2000" dirty="0"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716280" y="1423525"/>
            <a:ext cx="1456843" cy="1079831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Loading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6440253" y="2523239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3117868" y="4957813"/>
            <a:ext cx="1588612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5422734" y="4950736"/>
            <a:ext cx="2318574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Model </a:t>
            </a:r>
            <a:r>
              <a:rPr lang="fr-FR" sz="2000" dirty="0" err="1">
                <a:solidFill>
                  <a:srgbClr val="00B0F0"/>
                </a:solidFill>
              </a:rPr>
              <a:t>implementation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6034240" y="1423525"/>
            <a:ext cx="111531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3844896" y="1452484"/>
            <a:ext cx="1551249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Data </a:t>
            </a:r>
            <a:r>
              <a:rPr lang="fr-FR" sz="2000" dirty="0" err="1">
                <a:solidFill>
                  <a:srgbClr val="00B0F0"/>
                </a:solidFill>
              </a:rPr>
              <a:t>cleaning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455345" y="4950736"/>
            <a:ext cx="1830793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Clusters Investigation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3206799" y="1660286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2399794" y="5165614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5417335" y="1631327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5269424" y="3221641"/>
            <a:ext cx="2318575" cy="1062099"/>
          </a:xfrm>
          <a:prstGeom prst="rect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Encode non-</a:t>
            </a:r>
            <a:r>
              <a:rPr lang="fr-FR" sz="2000" dirty="0" err="1">
                <a:solidFill>
                  <a:srgbClr val="00B0F0"/>
                </a:solidFill>
              </a:rPr>
              <a:t>numeric</a:t>
            </a:r>
            <a:r>
              <a:rPr lang="fr-FR" sz="2000" dirty="0">
                <a:solidFill>
                  <a:srgbClr val="00B0F0"/>
                </a:solidFill>
              </a:rPr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6465694" y="4363152"/>
            <a:ext cx="476596" cy="552720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4738436" y="5119492"/>
            <a:ext cx="604419" cy="646495"/>
          </a:xfrm>
          <a:prstGeom prst="rightArrow">
            <a:avLst/>
          </a:prstGeom>
          <a:solidFill>
            <a:srgbClr val="F7F7F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748000" y="1229765"/>
            <a:ext cx="11141227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1. Three datasets:</a:t>
            </a:r>
          </a:p>
          <a:p>
            <a:r>
              <a:rPr lang="en-US" sz="2133" dirty="0">
                <a:latin typeface="Slack-Lato"/>
                <a:sym typeface="Poppins"/>
              </a:rPr>
              <a:t>Household: Shape (101662, 45) + Shape (101662, 39)</a:t>
            </a:r>
          </a:p>
          <a:p>
            <a:r>
              <a:rPr lang="en-US" sz="2133" dirty="0">
                <a:latin typeface="Slack-Lato"/>
                <a:sym typeface="Poppins"/>
              </a:rPr>
              <a:t>Food expenditure: Shape (5763152, 35) with 183 food items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2. Build a unique dataset:</a:t>
            </a:r>
          </a:p>
          <a:p>
            <a:r>
              <a:rPr lang="en-US" sz="2133" dirty="0">
                <a:latin typeface="Slack-Lato"/>
              </a:rPr>
              <a:t>Merge on Household ID and features selections: Shape (</a:t>
            </a:r>
            <a:r>
              <a:rPr lang="fr-FR" sz="2133" dirty="0">
                <a:latin typeface="Slack-Lato"/>
              </a:rPr>
              <a:t>100497, 33)</a:t>
            </a:r>
          </a:p>
          <a:p>
            <a:r>
              <a:rPr lang="en-US" sz="2133" dirty="0">
                <a:latin typeface="Slack-Lato"/>
              </a:rPr>
              <a:t>7 columns non-numeric – 26 columns numeric (1 ID, 9 on household and 23 on food)</a:t>
            </a:r>
          </a:p>
          <a:p>
            <a:endParaRPr lang="en-US" sz="2133" b="1" dirty="0">
              <a:latin typeface="Slack-Lato"/>
            </a:endParaRPr>
          </a:p>
          <a:p>
            <a:r>
              <a:rPr lang="en-US" sz="2133" b="1" dirty="0">
                <a:latin typeface="Slack-Lato"/>
              </a:rPr>
              <a:t>3. Cleaning</a:t>
            </a:r>
          </a:p>
          <a:p>
            <a:r>
              <a:rPr lang="en-US" sz="2133" dirty="0">
                <a:latin typeface="Slack-Lato"/>
              </a:rPr>
              <a:t>Rename labels of columns</a:t>
            </a:r>
          </a:p>
          <a:p>
            <a:r>
              <a:rPr lang="en-US" sz="2133" dirty="0">
                <a:latin typeface="Slack-Lato"/>
              </a:rPr>
              <a:t>Build a new classification with filter on food items</a:t>
            </a:r>
          </a:p>
          <a:p>
            <a:r>
              <a:rPr lang="en-US" sz="2133" dirty="0">
                <a:latin typeface="Slack-Lato"/>
              </a:rPr>
              <a:t>Check for duplicates/ missing value</a:t>
            </a:r>
          </a:p>
          <a:p>
            <a:r>
              <a:rPr lang="en-US" sz="2133" dirty="0">
                <a:latin typeface="Slack-Lato"/>
              </a:rPr>
              <a:t>Exclude outliers in each numeric column </a:t>
            </a:r>
          </a:p>
          <a:p>
            <a:r>
              <a:rPr lang="en-US" sz="2133" dirty="0">
                <a:latin typeface="Slack-Lato"/>
              </a:rPr>
              <a:t>Drop rows with small numbers of household (ex: 'Zoroastrianism’, only one household)</a:t>
            </a:r>
          </a:p>
          <a:p>
            <a:r>
              <a:rPr lang="en-US" sz="2133" dirty="0">
                <a:latin typeface="Slack-Lato"/>
              </a:rPr>
              <a:t>Check collinearity </a:t>
            </a:r>
          </a:p>
          <a:p>
            <a:endParaRPr lang="en-US" sz="2133" dirty="0">
              <a:latin typeface="Slack-Lato"/>
            </a:endParaRPr>
          </a:p>
          <a:p>
            <a:endParaRPr lang="en-US" sz="2133" dirty="0">
              <a:latin typeface="Slack-Lato"/>
            </a:endParaRPr>
          </a:p>
          <a:p>
            <a:pPr>
              <a:buSzPts val="1100"/>
            </a:pPr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748000" y="570967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78997" y="311732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965312B7-51BD-4285-AC7B-48C3A59D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7" t="22618" r="12088" b="57900"/>
          <a:stretch/>
        </p:blipFill>
        <p:spPr>
          <a:xfrm>
            <a:off x="1317322" y="1195177"/>
            <a:ext cx="9728577" cy="26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33430-BEAB-4FCB-9987-B65BDB987D93}"/>
              </a:ext>
            </a:extLst>
          </p:cNvPr>
          <p:cNvSpPr txBox="1"/>
          <p:nvPr/>
        </p:nvSpPr>
        <p:spPr>
          <a:xfrm>
            <a:off x="1317322" y="4090502"/>
            <a:ext cx="9728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0990">
              <a:buFont typeface="Arial" panose="020B0604020202020204" pitchFamily="34" charset="0"/>
              <a:buChar char="•"/>
            </a:pPr>
            <a:r>
              <a:rPr lang="fr-FR" dirty="0">
                <a:latin typeface="-apple-system"/>
              </a:rPr>
              <a:t>OBC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dirty="0">
                <a:latin typeface="-apple-system"/>
              </a:rPr>
              <a:t>Scheduled Castes </a:t>
            </a:r>
          </a:p>
          <a:p>
            <a:pPr indent="-380990">
              <a:buFont typeface="Arial" panose="020B0604020202020204" pitchFamily="34" charset="0"/>
              <a:buChar char="•"/>
            </a:pPr>
            <a:r>
              <a:rPr lang="fr-FR" dirty="0">
                <a:latin typeface="-apple-system"/>
              </a:rPr>
              <a:t>Scheduled Tribes</a:t>
            </a:r>
          </a:p>
          <a:p>
            <a:r>
              <a:rPr lang="fr-FR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dirty="0">
                <a:latin typeface="-apple-system"/>
              </a:rPr>
              <a:t>Communities in these administrative divisions benefit from the positive discrimination policy (Quotas in public employment and high School – 50% of places and jobs)</a:t>
            </a:r>
          </a:p>
          <a:p>
            <a:pPr indent="-38099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indent="-38099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Others:</a:t>
            </a:r>
          </a:p>
          <a:p>
            <a:r>
              <a:rPr lang="en-US" dirty="0">
                <a:latin typeface="-apple-system"/>
                <a:sym typeface="Wingdings" panose="05000000000000000000" pitchFamily="2" charset="2"/>
              </a:rPr>
              <a:t> </a:t>
            </a:r>
            <a:r>
              <a:rPr lang="en-US" dirty="0">
                <a:latin typeface="-apple-system"/>
              </a:rPr>
              <a:t>Communities advanced socially and economically</a:t>
            </a:r>
            <a:endParaRPr lang="fr-F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0160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63499" y="396234"/>
            <a:ext cx="998667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E419E14-4459-442C-8E39-F3F34AFB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9" t="12399" r="50865" b="12878"/>
          <a:stretch/>
        </p:blipFill>
        <p:spPr>
          <a:xfrm>
            <a:off x="6911712" y="225777"/>
            <a:ext cx="4986723" cy="6170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440-DF22-4735-8EB5-DD2D41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 t="13169" r="14939" b="13965"/>
          <a:stretch/>
        </p:blipFill>
        <p:spPr>
          <a:xfrm>
            <a:off x="957571" y="1229768"/>
            <a:ext cx="5458589" cy="489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3DFAF-BD3B-40F7-9B64-C53F53918D3C}"/>
              </a:ext>
            </a:extLst>
          </p:cNvPr>
          <p:cNvSpPr/>
          <p:nvPr/>
        </p:nvSpPr>
        <p:spPr>
          <a:xfrm>
            <a:off x="2356688" y="450551"/>
            <a:ext cx="2946336" cy="42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33" dirty="0" err="1">
                <a:solidFill>
                  <a:schemeClr val="tx1"/>
                </a:solidFill>
              </a:rPr>
              <a:t>Monthly</a:t>
            </a:r>
            <a:r>
              <a:rPr lang="fr-FR" sz="1333" dirty="0">
                <a:solidFill>
                  <a:schemeClr val="tx1"/>
                </a:solidFill>
              </a:rPr>
              <a:t> Per Capita Consumer </a:t>
            </a:r>
            <a:r>
              <a:rPr lang="fr-FR" sz="1333" dirty="0" err="1">
                <a:solidFill>
                  <a:schemeClr val="tx1"/>
                </a:solidFill>
              </a:rPr>
              <a:t>Expenditure</a:t>
            </a:r>
            <a:r>
              <a:rPr lang="fr-FR" sz="1333" dirty="0">
                <a:solidFill>
                  <a:schemeClr val="tx1"/>
                </a:solidFill>
              </a:rPr>
              <a:t> (MPCE)</a:t>
            </a:r>
          </a:p>
        </p:txBody>
      </p:sp>
    </p:spTree>
    <p:extLst>
      <p:ext uri="{BB962C8B-B14F-4D97-AF65-F5344CB8AC3E}">
        <p14:creationId xmlns:p14="http://schemas.microsoft.com/office/powerpoint/2010/main" val="4666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2" t="42476" r="39138" b="34995"/>
          <a:stretch/>
        </p:blipFill>
        <p:spPr>
          <a:xfrm>
            <a:off x="3099288" y="3828590"/>
            <a:ext cx="8763806" cy="278929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8" t="13752" r="38375" b="62485"/>
          <a:stretch/>
        </p:blipFill>
        <p:spPr>
          <a:xfrm>
            <a:off x="1869746" y="787943"/>
            <a:ext cx="8452508" cy="2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6"/>
            <a:ext cx="7635881" cy="84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UNSUPERVIZED MODEL - KMEANS </a:t>
            </a:r>
            <a:endParaRPr sz="3067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22;p23">
            <a:extLst>
              <a:ext uri="{FF2B5EF4-FFF2-40B4-BE49-F238E27FC236}">
                <a16:creationId xmlns:a16="http://schemas.microsoft.com/office/drawing/2014/main" id="{63CB43D5-F4A3-4469-98FD-3B34CD11EE7A}"/>
              </a:ext>
            </a:extLst>
          </p:cNvPr>
          <p:cNvSpPr txBox="1"/>
          <p:nvPr/>
        </p:nvSpPr>
        <p:spPr>
          <a:xfrm>
            <a:off x="748001" y="1296499"/>
            <a:ext cx="11002903" cy="505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133" b="1" dirty="0">
                <a:latin typeface="Slack-Lato"/>
                <a:sym typeface="Poppins"/>
              </a:rPr>
              <a:t>24 columns to cluster </a:t>
            </a:r>
          </a:p>
          <a:p>
            <a:endParaRPr lang="en-US" sz="2133" b="1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  <a:sym typeface="Poppins"/>
              </a:rPr>
              <a:t>PCA:</a:t>
            </a:r>
          </a:p>
          <a:p>
            <a:r>
              <a:rPr lang="en-US" sz="2133" dirty="0">
                <a:latin typeface="-apple-system"/>
              </a:rPr>
              <a:t>Principal Component Analysis (PCA) is used for dimensionality reduction in machine learning. </a:t>
            </a:r>
          </a:p>
          <a:p>
            <a:r>
              <a:rPr lang="en-US" sz="2133" dirty="0">
                <a:latin typeface="-apple-system"/>
              </a:rPr>
              <a:t>PCA is used to filter noisy datasets, such as image compression.</a:t>
            </a:r>
          </a:p>
          <a:p>
            <a:endParaRPr lang="en-US" sz="2133" dirty="0">
              <a:latin typeface="Slack-Lato"/>
              <a:sym typeface="Poppins"/>
            </a:endParaRPr>
          </a:p>
          <a:p>
            <a:r>
              <a:rPr lang="en-US" sz="2133" b="1" dirty="0"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2133" dirty="0"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2133" dirty="0"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33" dirty="0">
                <a:latin typeface="-apple-system"/>
              </a:rPr>
              <a:t>Select the group and find the average</a:t>
            </a: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2133" dirty="0">
              <a:latin typeface="Slack-Lato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endParaRPr sz="16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895000" y="1229767"/>
            <a:ext cx="6211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748000" y="570967"/>
            <a:ext cx="6505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" sz="3067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3067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79245"/>
              </p:ext>
            </p:extLst>
          </p:nvPr>
        </p:nvGraphicFramePr>
        <p:xfrm>
          <a:off x="895000" y="1566719"/>
          <a:ext cx="1000718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0001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926637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6105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Optimum of clusters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Score Silhouette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0,623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AGGLOMERATIVE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0,561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GAUSSIAN MIXTURE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DBSCAN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2 ( or 68)</a:t>
                      </a: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</TotalTime>
  <Words>674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Montserrat</vt:lpstr>
      <vt:lpstr>Poppins</vt:lpstr>
      <vt:lpstr>Poppins Medium</vt:lpstr>
      <vt:lpstr>Slack-Lato</vt:lpstr>
      <vt:lpstr>Wingdings</vt:lpstr>
      <vt:lpstr>Wingdings 3</vt:lpstr>
      <vt:lpstr>Ion</vt:lpstr>
      <vt:lpstr>FOOD CONSUMPTION IN INDIA  SANDRINE PREVOT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CONSUMPTION IN INDIA  SANDRINE PREVOT </dc:title>
  <dc:creator>Sandrine Prevot</dc:creator>
  <cp:lastModifiedBy>Sandrine Prevot</cp:lastModifiedBy>
  <cp:revision>5</cp:revision>
  <dcterms:created xsi:type="dcterms:W3CDTF">2022-02-11T12:04:40Z</dcterms:created>
  <dcterms:modified xsi:type="dcterms:W3CDTF">2022-02-11T14:01:07Z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